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8" r:id="rId2"/>
    <p:sldId id="335" r:id="rId3"/>
    <p:sldId id="263" r:id="rId4"/>
    <p:sldId id="341" r:id="rId5"/>
    <p:sldId id="264" r:id="rId6"/>
    <p:sldId id="269" r:id="rId7"/>
    <p:sldId id="271" r:id="rId8"/>
    <p:sldId id="272" r:id="rId9"/>
    <p:sldId id="274" r:id="rId10"/>
    <p:sldId id="277" r:id="rId11"/>
    <p:sldId id="319" r:id="rId12"/>
    <p:sldId id="321" r:id="rId13"/>
    <p:sldId id="273" r:id="rId14"/>
    <p:sldId id="353" r:id="rId15"/>
    <p:sldId id="346" r:id="rId16"/>
    <p:sldId id="355" r:id="rId17"/>
    <p:sldId id="318" r:id="rId18"/>
    <p:sldId id="356" r:id="rId19"/>
    <p:sldId id="35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99"/>
    <a:srgbClr val="66FFCC"/>
    <a:srgbClr val="800000"/>
    <a:srgbClr val="000066"/>
    <a:srgbClr val="FFFF00"/>
    <a:srgbClr val="66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98303C3-B324-48F4-A9D5-31FCDCA8AF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7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E1AF0-E760-4DE9-970B-6E9F3D82E721}" type="slidenum">
              <a:rPr lang="ru-RU"/>
              <a:pPr/>
              <a:t>7</a:t>
            </a:fld>
            <a:endParaRPr lang="ru-R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791C55-45CA-4A17-B4E5-0E8C52E013A4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Звук включается по щелчку. Щелчок для продолжения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1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5771F-D579-4D74-9776-1FA6E2B53A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2038C-201E-4089-82A6-39FF9CDA6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35383-E4E6-4B90-9775-CCC9594640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69CA95-483D-4347-9A1C-5E68E76439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E7DEB8-9FDA-4100-919C-C9BB1E22D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EC72E-9849-4FCF-BCA3-384AE3CDB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8165E-DCC4-4B05-9B3F-1AA1C413AE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D4947-5108-4E76-8C59-CD8421125E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548AF-7E4C-4C4D-B9D2-BB6227D65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5B42-E387-473E-AA4F-3119335C98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96DF6-1EDF-4018-873F-4296A9CA7F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12946-09D8-4358-A3EE-911992A2DC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44AB3-13DB-4803-8089-FE3C73D3A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F796E20-3A9F-410E-A662-52302A0FBC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761997" y="588919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(1799 – 1837)</a:t>
            </a: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3802854" y="1371865"/>
            <a:ext cx="487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10 февраля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День памяти 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Пушкина  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669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1" y="1279335"/>
            <a:ext cx="3643313" cy="44958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4655272" y="4193468"/>
            <a:ext cx="33655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175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лет</a:t>
            </a:r>
          </a:p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 дня гибели поэта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4401" y="-7571"/>
            <a:ext cx="7078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Библиотека</a:t>
            </a:r>
            <a:b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ФГБОУ ВО« Государственного Аграрного Университета Северного Зауралья»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Личные вещи поэта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90683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9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t="16377" r="1801"/>
          <a:stretch>
            <a:fillRect/>
          </a:stretch>
        </p:blipFill>
        <p:spPr>
          <a:xfrm rot="501723">
            <a:off x="6096000" y="1066800"/>
            <a:ext cx="1798638" cy="2225675"/>
          </a:xfrm>
          <a:noFill/>
          <a:ln/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4" cstate="print"/>
          <a:srcRect b="18491"/>
          <a:stretch>
            <a:fillRect/>
          </a:stretch>
        </p:blipFill>
        <p:spPr bwMode="auto">
          <a:xfrm>
            <a:off x="5791200" y="4008438"/>
            <a:ext cx="2667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838200" y="3915718"/>
            <a:ext cx="3163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Чернильный прибор 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5211763" y="3274368"/>
            <a:ext cx="3530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Карманные часы поэта </a:t>
            </a: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5963063" y="5786864"/>
            <a:ext cx="2823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733425" algn="l"/>
              </a:tabLst>
            </a:pPr>
            <a:r>
              <a:rPr lang="ru-RU" sz="2400" b="1" dirty="0">
                <a:cs typeface="Times New Roman" panose="02020603050405020304" pitchFamily="18" charset="0"/>
              </a:rPr>
              <a:t>Ножницы </a:t>
            </a:r>
          </a:p>
          <a:p>
            <a:pPr algn="ctr">
              <a:tabLst>
                <a:tab pos="733425" algn="l"/>
              </a:tabLst>
            </a:pPr>
            <a:r>
              <a:rPr lang="ru-RU" sz="2400" b="1" dirty="0">
                <a:cs typeface="Times New Roman" panose="02020603050405020304" pitchFamily="18" charset="0"/>
              </a:rPr>
              <a:t>и кожаный футляр</a:t>
            </a: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-228600" y="5327561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33425" algn="l"/>
              </a:tabLst>
            </a:pPr>
            <a:r>
              <a:rPr lang="ru-RU" sz="2400" b="1" dirty="0">
                <a:cs typeface="Times New Roman" panose="02020603050405020304" pitchFamily="18" charset="0"/>
              </a:rPr>
              <a:t>Бумажник  </a:t>
            </a:r>
          </a:p>
          <a:p>
            <a:pPr algn="ctr">
              <a:tabLst>
                <a:tab pos="733425" algn="l"/>
              </a:tabLst>
            </a:pPr>
            <a:r>
              <a:rPr lang="ru-RU" sz="2400" b="1" dirty="0">
                <a:cs typeface="Times New Roman" panose="02020603050405020304" pitchFamily="18" charset="0"/>
              </a:rPr>
              <a:t>и бронзовый </a:t>
            </a:r>
          </a:p>
          <a:p>
            <a:pPr algn="ctr">
              <a:tabLst>
                <a:tab pos="733425" algn="l"/>
              </a:tabLst>
            </a:pPr>
            <a:r>
              <a:rPr lang="ru-RU" sz="2400" b="1" dirty="0">
                <a:cs typeface="Times New Roman" panose="02020603050405020304" pitchFamily="18" charset="0"/>
              </a:rPr>
              <a:t>колокольчик</a:t>
            </a:r>
          </a:p>
        </p:txBody>
      </p:sp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419600"/>
            <a:ext cx="2590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57" grpId="0"/>
      <p:bldP spid="87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Мировое достояние культуры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14400"/>
            <a:ext cx="4724400" cy="59436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   </a:t>
            </a:r>
            <a:r>
              <a:rPr lang="ru-RU" sz="2400" dirty="0"/>
              <a:t> </a:t>
            </a:r>
            <a:r>
              <a:rPr lang="ru-RU" sz="2400" b="1" i="1" dirty="0">
                <a:latin typeface="Times New Roman" pitchFamily="18" charset="0"/>
              </a:rPr>
              <a:t>Сохранилось почти 70 черновых тетрадей, несколько сот отдельных листов, 800 писем. </a:t>
            </a:r>
          </a:p>
          <a:p>
            <a:pPr>
              <a:buFontTx/>
              <a:buNone/>
            </a:pPr>
            <a:r>
              <a:rPr lang="ru-RU" sz="2400" b="1" i="1" dirty="0">
                <a:latin typeface="Times New Roman" pitchFamily="18" charset="0"/>
              </a:rPr>
              <a:t>       Рукописное наследие Пушкина является одним из величайших сокровищ русской культуры. </a:t>
            </a:r>
          </a:p>
          <a:p>
            <a:pPr>
              <a:buFontTx/>
              <a:buNone/>
            </a:pPr>
            <a:r>
              <a:rPr lang="ru-RU" sz="2400" b="1" i="1" dirty="0">
                <a:latin typeface="Times New Roman" pitchFamily="18" charset="0"/>
              </a:rPr>
              <a:t>      Рукописи хранятся для потомков в специальных сейфах. 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990600"/>
            <a:ext cx="4324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1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4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371600" y="1742877"/>
            <a:ext cx="6629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/>
              <a:t>Много раз Пушкин изображал себя сам.</a:t>
            </a:r>
          </a:p>
          <a:p>
            <a:r>
              <a:rPr lang="ru-RU" sz="2400" b="1" dirty="0"/>
              <a:t>Он был отличным портретистом – </a:t>
            </a:r>
            <a:r>
              <a:rPr lang="ru-RU" sz="2400" b="1" dirty="0" err="1"/>
              <a:t>графистом</a:t>
            </a:r>
            <a:r>
              <a:rPr lang="ru-RU" sz="2400" b="1" dirty="0"/>
              <a:t>. </a:t>
            </a:r>
          </a:p>
          <a:p>
            <a:r>
              <a:rPr lang="ru-RU" sz="2400" b="1" dirty="0"/>
              <a:t>Рисовал точно, верно, хорошо знал своё лицо. </a:t>
            </a:r>
          </a:p>
          <a:p>
            <a:r>
              <a:rPr lang="ru-RU" sz="2400" b="1" dirty="0"/>
              <a:t>Сохранилось около 90 автопортретов.</a:t>
            </a:r>
          </a:p>
          <a:p>
            <a:pPr eaLnBrk="0" hangingPunct="0"/>
            <a:endParaRPr lang="ru-RU" sz="18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04975"/>
            <a:ext cx="12985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28600"/>
            <a:ext cx="129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4" cstate="print"/>
          <a:srcRect r="45833"/>
          <a:stretch>
            <a:fillRect/>
          </a:stretch>
        </p:blipFill>
        <p:spPr bwMode="auto">
          <a:xfrm>
            <a:off x="3048000" y="5257800"/>
            <a:ext cx="19812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429000"/>
            <a:ext cx="40290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0"/>
            <a:ext cx="372427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533400"/>
            <a:ext cx="28194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3" name="Picture 9"/>
          <p:cNvPicPr>
            <a:picLocks noChangeAspect="1" noChangeArrowheads="1"/>
          </p:cNvPicPr>
          <p:nvPr/>
        </p:nvPicPr>
        <p:blipFill>
          <a:blip r:embed="rId4" cstate="print"/>
          <a:srcRect l="54167"/>
          <a:stretch>
            <a:fillRect/>
          </a:stretch>
        </p:blipFill>
        <p:spPr bwMode="auto">
          <a:xfrm>
            <a:off x="5638800" y="47244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3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3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3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3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3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3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3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2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b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Дом-музей Пушкина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691188" cy="3733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anose="02020603050405020304" pitchFamily="18" charset="0"/>
              </a:rPr>
              <a:t>     Адрес музея: </a:t>
            </a:r>
            <a:r>
              <a:rPr lang="ru-RU" sz="2400" b="1" i="1" dirty="0">
                <a:latin typeface="Times New Roman" pitchFamily="18" charset="0"/>
                <a:cs typeface="Times New Roman" panose="02020603050405020304" pitchFamily="18" charset="0"/>
              </a:rPr>
              <a:t>г. Санкт-Петербург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 dirty="0">
                <a:latin typeface="Times New Roman" pitchFamily="18" charset="0"/>
                <a:cs typeface="Times New Roman" panose="02020603050405020304" pitchFamily="18" charset="0"/>
              </a:rPr>
              <a:t>                                           ул. Мойка, 12</a:t>
            </a: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613185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057400"/>
            <a:ext cx="1582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6148388" y="1371600"/>
            <a:ext cx="2995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     Мемориальная доска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788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788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714750" cy="487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943350" cy="4876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71800" y="457200"/>
            <a:ext cx="2210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Царское село</a:t>
            </a:r>
          </a:p>
        </p:txBody>
      </p:sp>
    </p:spTree>
    <p:extLst>
      <p:ext uri="{BB962C8B-B14F-4D97-AF65-F5344CB8AC3E}">
        <p14:creationId xmlns:p14="http://schemas.microsoft.com/office/powerpoint/2010/main" val="13075285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4876800" y="947071"/>
            <a:ext cx="4724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i="1" dirty="0"/>
              <a:t>…Нет, весь я не умру – </a:t>
            </a:r>
            <a:endParaRPr lang="ru-RU" sz="2000" b="1" dirty="0"/>
          </a:p>
          <a:p>
            <a:r>
              <a:rPr lang="ru-RU" sz="2000" b="1" i="1" dirty="0"/>
              <a:t>                         душа в заветной лире</a:t>
            </a:r>
            <a:endParaRPr lang="ru-RU" sz="2000" b="1" dirty="0"/>
          </a:p>
          <a:p>
            <a:r>
              <a:rPr lang="ru-RU" sz="2000" b="1" i="1" dirty="0"/>
              <a:t>Мой прах переживёт и тленья </a:t>
            </a:r>
            <a:endParaRPr lang="ru-RU" sz="2000" b="1" dirty="0"/>
          </a:p>
          <a:p>
            <a:r>
              <a:rPr lang="ru-RU" sz="2000" b="1" i="1" dirty="0"/>
              <a:t>                                            избежит, -</a:t>
            </a:r>
            <a:endParaRPr lang="ru-RU" sz="2000" b="1" dirty="0"/>
          </a:p>
          <a:p>
            <a:r>
              <a:rPr lang="ru-RU" sz="2000" b="1" i="1" dirty="0"/>
              <a:t>и славен буду я, </a:t>
            </a:r>
            <a:endParaRPr lang="ru-RU" sz="2000" b="1" dirty="0"/>
          </a:p>
          <a:p>
            <a:r>
              <a:rPr lang="ru-RU" sz="2000" b="1" i="1" dirty="0"/>
              <a:t>                    доколь в подлунном мире</a:t>
            </a:r>
            <a:endParaRPr lang="ru-RU" sz="2000" b="1" dirty="0"/>
          </a:p>
          <a:p>
            <a:r>
              <a:rPr lang="ru-RU" sz="2000" b="1" i="1" dirty="0"/>
              <a:t>Жив будет хоть один пиит.</a:t>
            </a:r>
            <a:endParaRPr lang="ru-RU" sz="2000" b="1" dirty="0"/>
          </a:p>
          <a:p>
            <a:r>
              <a:rPr lang="ru-RU" sz="2000" b="1" i="1" dirty="0"/>
              <a:t>                                    А.С. Пушкин</a:t>
            </a:r>
            <a:r>
              <a:rPr lang="ru-RU" sz="2400" b="1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1519"/>
            <a:ext cx="4648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8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8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8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8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1143000" y="274022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                         Могила Пушкина     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                                                         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581400"/>
            <a:ext cx="8915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>
                <a:solidFill>
                  <a:srgbClr val="FF33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6100">
            <a:off x="7032928" y="5087350"/>
            <a:ext cx="1951176" cy="151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28600" y="5013384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   Тебя  ж,  как  первую  любовь,</a:t>
            </a:r>
          </a:p>
          <a:p>
            <a:r>
              <a:rPr lang="ru-RU" sz="2400" b="1" dirty="0">
                <a:cs typeface="Times New Roman" panose="02020603050405020304" pitchFamily="18" charset="0"/>
              </a:rPr>
              <a:t>    России  сердце  не  забудет!...</a:t>
            </a:r>
          </a:p>
        </p:txBody>
      </p:sp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"/>
            <a:ext cx="3408363" cy="44958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697932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22575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подготовила</a:t>
            </a:r>
            <a:br>
              <a:rPr lang="ru-RU" b="1" dirty="0"/>
            </a:br>
            <a:br>
              <a:rPr lang="ru-RU" b="1" dirty="0"/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библиотекарь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Колмакова Оксана Андреевна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44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990600"/>
            <a:ext cx="6248400" cy="5412179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/>
              <a:t>             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феврале 1837 года в пятом часу пополудни на окраине Петербурга, близ Чёрной речки, прозвучал выстрел…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10 февраля в два часа сорок пять минут в России не стало ПУШКИНА…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По всей стране в этот день проходят мероприятия, посвящённые печальной дате -  выставки, встречи, собрания</a:t>
            </a: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sz="2800" b="1" i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19299"/>
            <a:ext cx="2059105" cy="217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599" y="1600200"/>
            <a:ext cx="7383483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                       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Идут и идут годы, а   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                 пушкинские  строки бегут, как   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                 волны, сквозь время, радуют нас, дарят нам силу, красоту и учат любить жизнь – любить друзей, свой народ и родную землю.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           Сегодня мы лишь соприкоснёмся с жизнью великого русского поэта, познакомимся с некоторыми страницами его биографии.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4018"/>
            <a:ext cx="1905000" cy="20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Пушкин-ребёнок</a:t>
            </a:r>
            <a:br>
              <a:rPr lang="ru-RU" sz="4800" b="1" i="1" dirty="0">
                <a:solidFill>
                  <a:srgbClr val="003300"/>
                </a:solidFill>
                <a:latin typeface="Times New Roman" pitchFamily="18" charset="0"/>
              </a:rPr>
            </a:br>
            <a:endParaRPr lang="ru-RU" sz="4800" b="1" i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118790" name="Picture 6" descr="Пушкин ребено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990600"/>
            <a:ext cx="3133725" cy="4086225"/>
          </a:xfrm>
          <a:noFill/>
          <a:ln/>
        </p:spPr>
      </p:pic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533400" y="5105400"/>
            <a:ext cx="1905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800" dirty="0">
                <a:latin typeface="Arial" charset="0"/>
              </a:rPr>
              <a:t>   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1800 - 1802</a:t>
            </a:r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066800"/>
            <a:ext cx="2514599" cy="391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134" y="2362200"/>
            <a:ext cx="269896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/>
              <a:t>          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РОДИТЕЛИ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505200" y="1143000"/>
            <a:ext cx="5410200" cy="5486400"/>
          </a:xfrm>
        </p:spPr>
        <p:txBody>
          <a:bodyPr/>
          <a:lstStyle/>
          <a:p>
            <a:endParaRPr lang="ru-RU" sz="16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400" dirty="0">
                <a:latin typeface="Times New Roman" pitchFamily="18" charset="0"/>
              </a:rPr>
              <a:t>                     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Сергей Львович Пушкин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20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отец поэта. Был потомок знатного рода. Любил литературу, был дружен с известными тогда русскими писателями, собрал большую библиотеку.</a:t>
            </a:r>
            <a:r>
              <a:rPr lang="ru-RU" sz="14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                                                                                        </a:t>
            </a:r>
          </a:p>
          <a:p>
            <a:pPr>
              <a:buFontTx/>
              <a:buNone/>
            </a:pPr>
            <a:endParaRPr lang="ru-RU" sz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     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Надежда Осиповна  Пушкина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– мать поэта. Была образована, остроумна, хороша собой, любила развлечения и блистала на балах.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                                                          </a:t>
            </a:r>
            <a:endParaRPr lang="ru-RU" sz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0976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76"/>
          <a:stretch>
            <a:fillRect/>
          </a:stretch>
        </p:blipFill>
        <p:spPr>
          <a:xfrm>
            <a:off x="914400" y="381000"/>
            <a:ext cx="2249488" cy="3048000"/>
          </a:xfrm>
          <a:ln/>
        </p:spPr>
      </p:pic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2" y="3535362"/>
            <a:ext cx="24050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1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06961"/>
            <a:ext cx="5486400" cy="661402"/>
          </a:xfrm>
        </p:spPr>
        <p:txBody>
          <a:bodyPr/>
          <a:lstStyle/>
          <a:p>
            <a:br>
              <a:rPr lang="ru-RU" sz="6000" b="1" i="1" dirty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6000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3259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3938588"/>
            <a:ext cx="7086600" cy="2919412"/>
          </a:xfrm>
        </p:spPr>
        <p:txBody>
          <a:bodyPr/>
          <a:lstStyle/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 algn="ctr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>…Куда бы нас не бросила судьбина</a:t>
            </a:r>
          </a:p>
          <a:p>
            <a:pPr algn="ctr">
              <a:buFontTx/>
              <a:buNone/>
            </a:pP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>       И счастье куда б ни повело,</a:t>
            </a:r>
          </a:p>
          <a:p>
            <a:pPr algn="ctr">
              <a:buFontTx/>
              <a:buNone/>
            </a:pP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>                           Всё те же мы: нам целый мир чужбина;</a:t>
            </a:r>
          </a:p>
          <a:p>
            <a:pPr algn="ctr">
              <a:buFontTx/>
              <a:buNone/>
            </a:pP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>      Отечество нам Царское Село.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algn="ctr">
              <a:buFontTx/>
              <a:buNone/>
            </a:pPr>
            <a:r>
              <a:rPr lang="ru-RU" sz="2400" dirty="0"/>
              <a:t>                       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3260" name="Rectangle 12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                            </a:t>
            </a:r>
            <a:endParaRPr lang="ru-RU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45720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46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066800"/>
            <a:ext cx="194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6149975" y="3789272"/>
            <a:ext cx="3222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FF"/>
                </a:solidFill>
                <a:latin typeface="Arial" charset="0"/>
              </a:rPr>
              <a:t>                </a:t>
            </a:r>
            <a:r>
              <a:rPr lang="ru-RU" sz="2400" b="1" dirty="0"/>
              <a:t>Пушкин</a:t>
            </a:r>
          </a:p>
          <a:p>
            <a:r>
              <a:rPr lang="ru-RU" sz="2400" b="1" dirty="0"/>
              <a:t>      в лицейские годы</a:t>
            </a:r>
          </a:p>
          <a:p>
            <a:r>
              <a:rPr lang="ru-RU" sz="2400" b="1" dirty="0"/>
              <a:t>             1810-е гг.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2667000" y="206961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Л И Ц Е Й, ГОДЫ УЧЕБЫ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2678539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19 октября день Лицея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WordArt 13"/>
          <p:cNvSpPr>
            <a:spLocks noChangeArrowheads="1" noChangeShapeType="1" noTextEdit="1"/>
          </p:cNvSpPr>
          <p:nvPr/>
        </p:nvSpPr>
        <p:spPr bwMode="auto">
          <a:xfrm>
            <a:off x="152400" y="4191000"/>
            <a:ext cx="3781425" cy="7937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Арина  Родионовна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4419600" y="152400"/>
            <a:ext cx="3962400" cy="838200"/>
          </a:xfrm>
        </p:spPr>
        <p:txBody>
          <a:bodyPr/>
          <a:lstStyle/>
          <a:p>
            <a:pPr algn="l"/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НЯНЯ ПОЭТА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123284" y="1066800"/>
            <a:ext cx="4563516" cy="4499841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dirty="0"/>
              <a:t>        </a:t>
            </a:r>
            <a:r>
              <a:rPr lang="ru-RU" sz="2400" dirty="0">
                <a:latin typeface="Times New Roman" pitchFamily="18" charset="0"/>
              </a:rPr>
              <a:t>Бабушка поэта и крепостная няня Арина Родионовна Матвеева стали настоящими воспитательницами и самыми близкими его сердцу людьми.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    Няня – простая русская женщина, мастерица народной речи, знаток русских былин и пословиц.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     Арина Родионовна первая познакомила Пушкина с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русскими сказками. Многие рассказы он записывал,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а потом использовал в своих сказках.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     </a:t>
            </a:r>
          </a:p>
        </p:txBody>
      </p:sp>
      <p:pic>
        <p:nvPicPr>
          <p:cNvPr id="68620" name="Рисунок 7" descr="Рисунок3_0.t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2" y="228600"/>
            <a:ext cx="31432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381000" y="5734916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    Ей мы  обязаны появлением на  свет  любимых сказок  нашего детства.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2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800"/>
                            </p:stCondLst>
                            <p:childTnLst>
                              <p:par>
                                <p:cTn id="3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700"/>
                            </p:stCondLst>
                            <p:childTnLst>
                              <p:par>
                                <p:cTn id="3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900"/>
                            </p:stCondLst>
                            <p:childTnLst>
                              <p:par>
                                <p:cTn id="4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900"/>
                            </p:stCondLst>
                            <p:childTnLst>
                              <p:par>
                                <p:cTn id="5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800"/>
                            </p:stCondLst>
                            <p:childTnLst>
                              <p:par>
                                <p:cTn id="5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Rectangle 9"/>
          <p:cNvSpPr>
            <a:spLocks noGrp="1" noChangeArrowheads="1"/>
          </p:cNvSpPr>
          <p:nvPr>
            <p:ph sz="quarter" idx="4294967295"/>
          </p:nvPr>
        </p:nvSpPr>
        <p:spPr>
          <a:xfrm>
            <a:off x="5029200" y="1447800"/>
            <a:ext cx="4038600" cy="46783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Подруга дней моих суровых,</a:t>
            </a:r>
          </a:p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Голубка дряхлая моя!</a:t>
            </a:r>
          </a:p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Одна в глуши лесов сосновых</a:t>
            </a:r>
          </a:p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Давно, давно ты ждёшь меня.</a:t>
            </a:r>
          </a:p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Ты под окном своей светлицы</a:t>
            </a:r>
          </a:p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Горюешь, будто на часах,</a:t>
            </a:r>
          </a:p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И медлят поминутно спицы</a:t>
            </a:r>
          </a:p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В твоих наморщенных руках.</a:t>
            </a:r>
          </a:p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Глядишь в забытые вороты</a:t>
            </a:r>
          </a:p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На чёрный отдалённый путь;</a:t>
            </a:r>
          </a:p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Тоска, предчувствия, заботы</a:t>
            </a:r>
          </a:p>
          <a:p>
            <a:pPr>
              <a:buFontTx/>
              <a:buNone/>
            </a:pPr>
            <a:r>
              <a:rPr lang="ru-RU" sz="2000" b="1" dirty="0">
                <a:latin typeface="Times New Roman" pitchFamily="18" charset="0"/>
              </a:rPr>
              <a:t>Теснят твою всечасно грудь</a:t>
            </a:r>
            <a:r>
              <a:rPr lang="ru-RU" sz="2400" b="1" dirty="0">
                <a:latin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                    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875"/>
            <a:ext cx="49657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29" name="WordArt 5"/>
          <p:cNvSpPr>
            <a:spLocks noChangeArrowheads="1" noChangeShapeType="1" noTextEdit="1"/>
          </p:cNvSpPr>
          <p:nvPr/>
        </p:nvSpPr>
        <p:spPr bwMode="auto">
          <a:xfrm>
            <a:off x="5029200" y="304800"/>
            <a:ext cx="37338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426"/>
              </a:avLst>
            </a:prstTxWarp>
          </a:bodyPr>
          <a:lstStyle/>
          <a:p>
            <a:pPr algn="ctr"/>
            <a:r>
              <a:rPr lang="ru-RU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Няне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50"/>
                            </p:stCondLst>
                            <p:childTnLst>
                              <p:par>
                                <p:cTn id="3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50"/>
                            </p:stCondLst>
                            <p:childTnLst>
                              <p:par>
                                <p:cTn id="3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50"/>
                            </p:stCondLst>
                            <p:childTnLst>
                              <p:par>
                                <p:cTn id="4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750"/>
                            </p:stCondLst>
                            <p:childTnLst>
                              <p:par>
                                <p:cTn id="5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350"/>
                            </p:stCondLst>
                            <p:childTnLst>
                              <p:par>
                                <p:cTn id="6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850"/>
                            </p:stCondLst>
                            <p:childTnLst>
                              <p:par>
                                <p:cTn id="6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450"/>
                            </p:stCondLst>
                            <p:childTnLst>
                              <p:par>
                                <p:cTn id="7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150"/>
                            </p:stCondLst>
                            <p:childTnLst>
                              <p:par>
                                <p:cTn id="8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7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8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705600" cy="1143000"/>
          </a:xfrm>
        </p:spPr>
        <p:txBody>
          <a:bodyPr/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</a:rPr>
              <a:t>                 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Пушкин за работой  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                                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228600" y="533400"/>
            <a:ext cx="3238500" cy="3581400"/>
          </a:xfrm>
          <a:prstGeom prst="rect">
            <a:avLst/>
          </a:prstGeom>
          <a:noFill/>
          <a:ln w="28575">
            <a:solidFill>
              <a:srgbClr val="666699"/>
            </a:solidFill>
            <a:miter lim="800000"/>
            <a:headEnd/>
            <a:tailEnd/>
          </a:ln>
          <a:effectLst/>
        </p:spPr>
      </p:pic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304800" y="4419600"/>
            <a:ext cx="3171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ru-RU" sz="2400" b="1" dirty="0"/>
              <a:t>Бюро А.С. Пушкина</a:t>
            </a:r>
            <a:endParaRPr lang="ru-RU" sz="2000" b="1" dirty="0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3733800" y="1447800"/>
            <a:ext cx="5410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/>
              <a:t>И мысли в голове волнуются в отваге,</a:t>
            </a:r>
          </a:p>
          <a:p>
            <a:r>
              <a:rPr lang="ru-RU" sz="2400" b="1" dirty="0"/>
              <a:t>И рифмы лёгкие навстречу им бегут,</a:t>
            </a:r>
          </a:p>
          <a:p>
            <a:r>
              <a:rPr lang="ru-RU" sz="2400" b="1" dirty="0"/>
              <a:t>И пальцы просятся к перу, перо – к  </a:t>
            </a:r>
          </a:p>
          <a:p>
            <a:r>
              <a:rPr lang="ru-RU" sz="2400" b="1" dirty="0"/>
              <a:t>                                                        бумаге </a:t>
            </a:r>
          </a:p>
          <a:p>
            <a:r>
              <a:rPr lang="ru-RU" sz="2400" b="1" dirty="0"/>
              <a:t>Минута – и стихи свободно потекут.</a:t>
            </a:r>
          </a:p>
        </p:txBody>
      </p:sp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5960">
            <a:off x="6135948" y="3951472"/>
            <a:ext cx="2441575" cy="2806756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0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00"/>
                            </p:stCondLst>
                            <p:childTnLst>
                              <p:par>
                                <p:cTn id="4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800"/>
                            </p:stCondLst>
                            <p:childTnLst>
                              <p:par>
                                <p:cTn id="4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2304</TotalTime>
  <Words>640</Words>
  <Application>Microsoft Office PowerPoint</Application>
  <PresentationFormat>Экран (4:3)</PresentationFormat>
  <Paragraphs>127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Monotype Corsiva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Пушкин-ребёнок </vt:lpstr>
      <vt:lpstr>             РОДИТЕЛИ</vt:lpstr>
      <vt:lpstr> </vt:lpstr>
      <vt:lpstr>НЯНЯ ПОЭТА</vt:lpstr>
      <vt:lpstr>Презентация PowerPoint</vt:lpstr>
      <vt:lpstr>                    Пушкин за работой   </vt:lpstr>
      <vt:lpstr>Личные вещи поэта</vt:lpstr>
      <vt:lpstr>Мировое достояние культуры </vt:lpstr>
      <vt:lpstr>Презентация PowerPoint</vt:lpstr>
      <vt:lpstr> Дом-музей 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  <vt:lpstr>Информацию подготовила  Ведущий библиотекарь   Колмакова Оксана Андреевна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Алла Магницкая</dc:creator>
  <cp:lastModifiedBy>magnitskaya@outlook.com</cp:lastModifiedBy>
  <cp:revision>81</cp:revision>
  <cp:lastPrinted>1601-01-01T00:00:00Z</cp:lastPrinted>
  <dcterms:created xsi:type="dcterms:W3CDTF">1601-01-01T00:00:00Z</dcterms:created>
  <dcterms:modified xsi:type="dcterms:W3CDTF">2022-02-08T07:38:31Z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