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8" r:id="rId4"/>
    <p:sldId id="268" r:id="rId5"/>
    <p:sldId id="267" r:id="rId6"/>
    <p:sldId id="262" r:id="rId7"/>
    <p:sldId id="263" r:id="rId8"/>
    <p:sldId id="270" r:id="rId9"/>
    <p:sldId id="259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>
      <p:cViewPr varScale="1">
        <p:scale>
          <a:sx n="71" d="100"/>
          <a:sy n="71" d="100"/>
        </p:scale>
        <p:origin x="-3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AF74E-50D2-498C-93A6-338FD8FBD707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CC6600">
              <a:alpha val="14902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F74E-50D2-498C-93A6-338FD8FBD707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EBE45-77DC-491E-93E3-006FE92EB9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CC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CC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CC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CC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CC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28" y="116633"/>
            <a:ext cx="7772400" cy="129614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b="1" dirty="0" smtClean="0"/>
              <a:t>Библиотека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Государственного аграрного университет Северного Зауралья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1628800"/>
            <a:ext cx="6400800" cy="1656184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</a:rPr>
              <a:t>В. И. </a:t>
            </a:r>
            <a:r>
              <a:rPr lang="ru-RU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</a:rPr>
              <a:t>Стурман</a:t>
            </a:r>
            <a:endParaRPr lang="ru-RU" sz="3600" dirty="0" smtClean="0">
              <a:solidFill>
                <a:schemeClr val="accent5">
                  <a:lumMod val="60000"/>
                  <a:lumOff val="40000"/>
                </a:schemeClr>
              </a:solidFill>
              <a:latin typeface="Blackadder ITC" panose="04020505051007020D02" pitchFamily="82" charset="0"/>
            </a:endParaRPr>
          </a:p>
          <a:p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</a:rPr>
              <a:t>«Геоэкология»</a:t>
            </a:r>
          </a:p>
          <a:p>
            <a:r>
              <a:rPr lang="ru-RU" dirty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в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иртуальная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Gabriola" panose="04040605051002020D02" pitchFamily="82" charset="0"/>
              </a:rPr>
              <a:t>выставка одной книги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Gabriola" panose="04040605051002020D02" pitchFamily="8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777"/>
    </mc:Choice>
    <mc:Fallback>
      <p:transition spd="slow" advTm="12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714884"/>
            <a:ext cx="8229600" cy="14987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Автор виртуальной выставки</a:t>
            </a:r>
            <a:br>
              <a:rPr lang="ru-RU" sz="3600" dirty="0" smtClean="0"/>
            </a:br>
            <a:r>
              <a:rPr lang="ru-RU" sz="3600" dirty="0" smtClean="0"/>
              <a:t>Колмакова Оксана Андреевна</a:t>
            </a:r>
            <a:br>
              <a:rPr lang="ru-RU" sz="3600" dirty="0" smtClean="0"/>
            </a:br>
            <a:r>
              <a:rPr lang="ru-RU" sz="3600" dirty="0" smtClean="0"/>
              <a:t>библиотекарь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571480"/>
            <a:ext cx="8229600" cy="388843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rgbClr val="FFC000"/>
                </a:solidFill>
                <a:latin typeface="Gabriola" panose="04040605051002020D02" pitchFamily="82" charset="0"/>
              </a:rPr>
              <a:t>Ждем всех желающих в Библиотеке</a:t>
            </a: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FFC000"/>
                </a:solidFill>
                <a:latin typeface="Gabriola" panose="04040605051002020D02" pitchFamily="82" charset="0"/>
              </a:rPr>
              <a:t>ГАУСЗ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0736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826"/>
    </mc:Choice>
    <mc:Fallback>
      <p:transition spd="slow" advTm="11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dirty="0" err="1" smtClean="0">
                <a:latin typeface="Gabriola" panose="04040605051002020D02" pitchFamily="82" charset="0"/>
              </a:rPr>
              <a:t>Стурман</a:t>
            </a:r>
            <a:r>
              <a:rPr lang="ru-RU" dirty="0" smtClean="0">
                <a:latin typeface="Gabriola" panose="04040605051002020D02" pitchFamily="82" charset="0"/>
              </a:rPr>
              <a:t> </a:t>
            </a:r>
            <a:br>
              <a:rPr lang="ru-RU" dirty="0" smtClean="0">
                <a:latin typeface="Gabriola" panose="04040605051002020D02" pitchFamily="82" charset="0"/>
              </a:rPr>
            </a:br>
            <a:r>
              <a:rPr lang="ru-RU" dirty="0" smtClean="0">
                <a:latin typeface="Gabriola" panose="04040605051002020D02" pitchFamily="82" charset="0"/>
              </a:rPr>
              <a:t>Владимир </a:t>
            </a:r>
            <a:r>
              <a:rPr lang="ru-RU" dirty="0" err="1" smtClean="0">
                <a:latin typeface="Gabriola" panose="04040605051002020D02" pitchFamily="82" charset="0"/>
              </a:rPr>
              <a:t>Ицхакович</a:t>
            </a:r>
            <a:endParaRPr lang="ru-RU" dirty="0">
              <a:latin typeface="Gabriola" panose="04040605051002020D02" pitchFamily="8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556792"/>
            <a:ext cx="4140460" cy="515719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384"/>
    </mc:Choice>
    <mc:Fallback>
      <p:transition spd="slow" advTm="238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dirty="0" smtClean="0"/>
              <a:t>Краткая биография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err="1" smtClean="0">
                <a:solidFill>
                  <a:schemeClr val="bg1"/>
                </a:solidFill>
              </a:rPr>
              <a:t>Стурман</a:t>
            </a:r>
            <a:r>
              <a:rPr lang="ru-RU" sz="2800" b="1" dirty="0" smtClean="0">
                <a:solidFill>
                  <a:schemeClr val="bg1"/>
                </a:solidFill>
              </a:rPr>
              <a:t> Владимир </a:t>
            </a:r>
            <a:r>
              <a:rPr lang="ru-RU" sz="2800" b="1" dirty="0" err="1" smtClean="0">
                <a:solidFill>
                  <a:schemeClr val="bg1"/>
                </a:solidFill>
              </a:rPr>
              <a:t>Ицхакович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dirty="0" smtClean="0"/>
              <a:t>– доктор географических наук, профессор, почетный работник высшего профессионального образования РФ. Профессор Санкт – Петербургского университета телекоммуникаций им. Проф. М. А. </a:t>
            </a:r>
            <a:r>
              <a:rPr lang="ru-RU" sz="2800" dirty="0" err="1" smtClean="0"/>
              <a:t>Бонч</a:t>
            </a:r>
            <a:r>
              <a:rPr lang="ru-RU" sz="2800" dirty="0" smtClean="0"/>
              <a:t> – </a:t>
            </a:r>
            <a:r>
              <a:rPr lang="ru-RU" sz="2800" dirty="0" err="1" smtClean="0"/>
              <a:t>Бруевича</a:t>
            </a:r>
            <a:r>
              <a:rPr lang="ru-RU" sz="2800" dirty="0" smtClean="0"/>
              <a:t>. Автор более 250 научных работ по геоэкологии и природопользованию, экологическому картографированию, региональным экологическим проблемам, палеогеографии.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79091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809"/>
    </mc:Choice>
    <mc:Fallback>
      <p:transition spd="slow" advTm="1280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428604"/>
            <a:ext cx="4176464" cy="57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21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61"/>
    </mc:Choice>
    <mc:Fallback>
      <p:transition spd="slow" advTm="2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100" b="1" dirty="0"/>
              <a:t>Аннотация к книге </a:t>
            </a: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"Геоэкология»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Учебное пособие подготовлено в соответствии с государственным образовательным стандартом по направлению "Экология и природопользование" и предназначено </a:t>
            </a:r>
            <a:r>
              <a:rPr lang="ru-RU" sz="16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для студентов высших </a:t>
            </a:r>
            <a:r>
              <a:rPr lang="ru-RU" sz="16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учебных заведений, обучающихся по данному направлению подготовки на уровне </a:t>
            </a:r>
            <a:r>
              <a:rPr lang="ru-RU" sz="1600" b="1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бакалавриата</a:t>
            </a:r>
            <a:r>
              <a:rPr lang="ru-RU" sz="16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. Геоэкология рассматривается как наука, призванная давать ответы на вопросы о том, каково качество среды в регионе, городе, районе, микрорайоне; какие факторы воздействуют на него в большей или меньшей степени; с чем связаны перспективы решения существующих проблем. В пособии последовательно изложены: теоретические </a:t>
            </a:r>
            <a:r>
              <a:rPr lang="ru-RU" sz="16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основы </a:t>
            </a:r>
            <a:r>
              <a:rPr lang="ru-RU" sz="1600" b="1" dirty="0" err="1" smtClean="0">
                <a:solidFill>
                  <a:schemeClr val="bg1"/>
                </a:solidFill>
                <a:latin typeface="Century Schoolbook" panose="02040604050505020304" pitchFamily="18" charset="0"/>
              </a:rPr>
              <a:t>геоэколгии</a:t>
            </a:r>
            <a:r>
              <a:rPr lang="ru-RU" sz="16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, </a:t>
            </a:r>
            <a:r>
              <a:rPr lang="ru-RU" sz="16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методы </a:t>
            </a:r>
            <a:r>
              <a:rPr lang="ru-RU" sz="1600" b="1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геоэкологических</a:t>
            </a:r>
            <a:r>
              <a:rPr lang="ru-RU" sz="16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 исследований, основные </a:t>
            </a:r>
            <a:r>
              <a:rPr lang="ru-RU" sz="1600" b="1" dirty="0" err="1">
                <a:solidFill>
                  <a:schemeClr val="bg1"/>
                </a:solidFill>
                <a:latin typeface="Century Schoolbook" panose="02040604050505020304" pitchFamily="18" charset="0"/>
              </a:rPr>
              <a:t>геоэкологические</a:t>
            </a:r>
            <a:r>
              <a:rPr lang="ru-RU" sz="16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 закономерности, проявляющиеся в атмосфере, гидросфере, почвенно-растительном покрове, физических полях. Особенностью данного учебного пособия является его построение таким образом, чтобы избежать повторного рассмотрения одних и тех же вопросов в смежных дисциплинах, в частности таких как "Общая экология", "Основы природопользования", "Социальная экология", </a:t>
            </a:r>
            <a:r>
              <a:rPr lang="ru-RU" sz="16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«Экономика </a:t>
            </a:r>
            <a:r>
              <a:rPr lang="ru-RU" sz="16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природопользования", "Экологический мониторинг", "Нормирование и снижение загрязнения окружающей среды", "Устойчивое развитие</a:t>
            </a:r>
            <a:r>
              <a:rPr lang="ru-RU" sz="16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".</a:t>
            </a:r>
            <a:endParaRPr lang="ru-RU" sz="16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5457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6980"/>
    </mc:Choice>
    <mc:Fallback>
      <p:transition spd="slow" advTm="3698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120680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solidFill>
                  <a:schemeClr val="bg1"/>
                </a:solidFill>
              </a:rPr>
              <a:t>Введение………………………………………………………………………………………………………………………………………...</a:t>
            </a:r>
            <a:r>
              <a:rPr lang="ru-RU" sz="5600" dirty="0">
                <a:solidFill>
                  <a:schemeClr val="bg1"/>
                </a:solidFill>
              </a:rPr>
              <a:t>3</a:t>
            </a:r>
          </a:p>
          <a:p>
            <a:r>
              <a:rPr lang="ru-RU" sz="5600" dirty="0">
                <a:solidFill>
                  <a:schemeClr val="bg1"/>
                </a:solidFill>
              </a:rPr>
              <a:t>1.1.Предмет и задачи экологии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…………………………………………………………………………..………………………...</a:t>
            </a:r>
            <a:r>
              <a:rPr lang="ru-RU" sz="5600" dirty="0">
                <a:solidFill>
                  <a:schemeClr val="bg1"/>
                </a:solidFill>
              </a:rPr>
              <a:t>6</a:t>
            </a:r>
          </a:p>
          <a:p>
            <a:r>
              <a:rPr lang="ru-RU" sz="5600" dirty="0">
                <a:solidFill>
                  <a:schemeClr val="bg1"/>
                </a:solidFill>
              </a:rPr>
              <a:t>1.2.Исторические корни </a:t>
            </a:r>
            <a:r>
              <a:rPr lang="ru-RU" sz="5600" dirty="0" err="1">
                <a:solidFill>
                  <a:schemeClr val="bg1"/>
                </a:solidFill>
              </a:rPr>
              <a:t>геоэкологических</a:t>
            </a:r>
            <a:r>
              <a:rPr lang="ru-RU" sz="5600" dirty="0">
                <a:solidFill>
                  <a:schemeClr val="bg1"/>
                </a:solidFill>
              </a:rPr>
              <a:t> представлений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……………………..………….……………………...</a:t>
            </a:r>
            <a:r>
              <a:rPr lang="ru-RU" sz="5600" dirty="0">
                <a:solidFill>
                  <a:schemeClr val="bg1"/>
                </a:solidFill>
              </a:rPr>
              <a:t>6</a:t>
            </a:r>
          </a:p>
          <a:p>
            <a:r>
              <a:rPr lang="ru-RU" sz="5600" dirty="0">
                <a:solidFill>
                  <a:schemeClr val="bg1"/>
                </a:solidFill>
              </a:rPr>
              <a:t>1.3.Современная ситуация в геоэкологии и взаимоотношения со смежными дисциплинами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…………………………………………………………………………………………………………………………….….</a:t>
            </a:r>
            <a:r>
              <a:rPr lang="ru-RU" sz="5600" dirty="0">
                <a:solidFill>
                  <a:schemeClr val="bg1"/>
                </a:solidFill>
              </a:rPr>
              <a:t>8</a:t>
            </a:r>
          </a:p>
          <a:p>
            <a:r>
              <a:rPr lang="ru-RU" sz="5600" dirty="0">
                <a:solidFill>
                  <a:schemeClr val="bg1"/>
                </a:solidFill>
              </a:rPr>
              <a:t>2. Методы </a:t>
            </a:r>
            <a:r>
              <a:rPr lang="ru-RU" sz="5600" dirty="0" err="1">
                <a:solidFill>
                  <a:schemeClr val="bg1"/>
                </a:solidFill>
              </a:rPr>
              <a:t>геоэкологических</a:t>
            </a:r>
            <a:r>
              <a:rPr lang="ru-RU" sz="5600" dirty="0">
                <a:solidFill>
                  <a:schemeClr val="bg1"/>
                </a:solidFill>
              </a:rPr>
              <a:t> исследований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……………………………………………………..………………………..</a:t>
            </a:r>
            <a:r>
              <a:rPr lang="ru-RU" sz="5600" dirty="0">
                <a:solidFill>
                  <a:schemeClr val="bg1"/>
                </a:solidFill>
              </a:rPr>
              <a:t>10</a:t>
            </a:r>
          </a:p>
          <a:p>
            <a:r>
              <a:rPr lang="ru-RU" sz="5600" dirty="0" smtClean="0">
                <a:solidFill>
                  <a:schemeClr val="bg1"/>
                </a:solidFill>
              </a:rPr>
              <a:t>2.1.Общие </a:t>
            </a:r>
            <a:r>
              <a:rPr lang="ru-RU" sz="5600" dirty="0">
                <a:solidFill>
                  <a:schemeClr val="bg1"/>
                </a:solidFill>
              </a:rPr>
              <a:t>вопросы методов </a:t>
            </a:r>
            <a:r>
              <a:rPr lang="ru-RU" sz="5600" dirty="0" err="1">
                <a:solidFill>
                  <a:schemeClr val="bg1"/>
                </a:solidFill>
              </a:rPr>
              <a:t>геоэкологических</a:t>
            </a:r>
            <a:r>
              <a:rPr lang="ru-RU" sz="5600" dirty="0">
                <a:solidFill>
                  <a:schemeClr val="bg1"/>
                </a:solidFill>
              </a:rPr>
              <a:t> исследований</a:t>
            </a:r>
            <a:r>
              <a:rPr lang="ru-RU" sz="5600" dirty="0" smtClean="0">
                <a:solidFill>
                  <a:schemeClr val="bg1"/>
                </a:solidFill>
              </a:rPr>
              <a:t>………………….……………………………...</a:t>
            </a:r>
            <a:r>
              <a:rPr lang="ru-RU" sz="5600" dirty="0">
                <a:solidFill>
                  <a:schemeClr val="bg1"/>
                </a:solidFill>
              </a:rPr>
              <a:t>17</a:t>
            </a:r>
          </a:p>
          <a:p>
            <a:r>
              <a:rPr lang="ru-RU" sz="5600" dirty="0">
                <a:solidFill>
                  <a:schemeClr val="bg1"/>
                </a:solidFill>
              </a:rPr>
              <a:t>2.2.Полевые методы </a:t>
            </a:r>
            <a:r>
              <a:rPr lang="ru-RU" sz="5600" dirty="0" err="1">
                <a:solidFill>
                  <a:schemeClr val="bg1"/>
                </a:solidFill>
              </a:rPr>
              <a:t>геоэкологических</a:t>
            </a:r>
            <a:r>
              <a:rPr lang="ru-RU" sz="5600" dirty="0">
                <a:solidFill>
                  <a:schemeClr val="bg1"/>
                </a:solidFill>
              </a:rPr>
              <a:t> исследований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……………………………….………………………….....</a:t>
            </a:r>
            <a:r>
              <a:rPr lang="ru-RU" sz="5600" dirty="0">
                <a:solidFill>
                  <a:schemeClr val="bg1"/>
                </a:solidFill>
              </a:rPr>
              <a:t>21</a:t>
            </a:r>
          </a:p>
          <a:p>
            <a:r>
              <a:rPr lang="ru-RU" sz="5600" dirty="0">
                <a:solidFill>
                  <a:schemeClr val="bg1"/>
                </a:solidFill>
              </a:rPr>
              <a:t>2.3.Дистанционные методы </a:t>
            </a:r>
            <a:r>
              <a:rPr lang="ru-RU" sz="5600" dirty="0" err="1">
                <a:solidFill>
                  <a:schemeClr val="bg1"/>
                </a:solidFill>
              </a:rPr>
              <a:t>геоэкологических</a:t>
            </a:r>
            <a:r>
              <a:rPr lang="ru-RU" sz="5600" dirty="0">
                <a:solidFill>
                  <a:schemeClr val="bg1"/>
                </a:solidFill>
              </a:rPr>
              <a:t> исследований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……………………….………………………....</a:t>
            </a:r>
            <a:r>
              <a:rPr lang="ru-RU" sz="5600" dirty="0">
                <a:solidFill>
                  <a:schemeClr val="bg1"/>
                </a:solidFill>
              </a:rPr>
              <a:t>38</a:t>
            </a:r>
          </a:p>
          <a:p>
            <a:r>
              <a:rPr lang="ru-RU" sz="5600" dirty="0">
                <a:solidFill>
                  <a:schemeClr val="bg1"/>
                </a:solidFill>
              </a:rPr>
              <a:t>2.4.Камеральные методы </a:t>
            </a:r>
            <a:r>
              <a:rPr lang="ru-RU" sz="5600" dirty="0" err="1">
                <a:solidFill>
                  <a:schemeClr val="bg1"/>
                </a:solidFill>
              </a:rPr>
              <a:t>геоэкологических</a:t>
            </a:r>
            <a:r>
              <a:rPr lang="ru-RU" sz="5600" dirty="0">
                <a:solidFill>
                  <a:schemeClr val="bg1"/>
                </a:solidFill>
              </a:rPr>
              <a:t> исследований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……………………………………………………...</a:t>
            </a:r>
            <a:r>
              <a:rPr lang="ru-RU" sz="5600" dirty="0">
                <a:solidFill>
                  <a:schemeClr val="bg1"/>
                </a:solidFill>
              </a:rPr>
              <a:t>40</a:t>
            </a:r>
          </a:p>
          <a:p>
            <a:r>
              <a:rPr lang="ru-RU" sz="5600" dirty="0">
                <a:solidFill>
                  <a:schemeClr val="bg1"/>
                </a:solidFill>
              </a:rPr>
              <a:t>2.5.Прикладные </a:t>
            </a:r>
            <a:r>
              <a:rPr lang="ru-RU" sz="5600" dirty="0" err="1">
                <a:solidFill>
                  <a:schemeClr val="bg1"/>
                </a:solidFill>
              </a:rPr>
              <a:t>геоэкологические</a:t>
            </a:r>
            <a:r>
              <a:rPr lang="ru-RU" sz="5600" dirty="0">
                <a:solidFill>
                  <a:schemeClr val="bg1"/>
                </a:solidFill>
              </a:rPr>
              <a:t> исследования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……………………………………………..……………………...</a:t>
            </a:r>
            <a:r>
              <a:rPr lang="ru-RU" sz="5600" dirty="0">
                <a:solidFill>
                  <a:schemeClr val="bg1"/>
                </a:solidFill>
              </a:rPr>
              <a:t>54</a:t>
            </a:r>
          </a:p>
          <a:p>
            <a:r>
              <a:rPr lang="ru-RU" sz="5600" dirty="0">
                <a:solidFill>
                  <a:schemeClr val="bg1"/>
                </a:solidFill>
              </a:rPr>
              <a:t>3.Содержание и виды техногенных воздействий на окружающую среду</a:t>
            </a:r>
            <a:r>
              <a:rPr lang="ru-RU" sz="5600" dirty="0" smtClean="0">
                <a:solidFill>
                  <a:schemeClr val="bg1"/>
                </a:solidFill>
              </a:rPr>
              <a:t>....................................</a:t>
            </a:r>
            <a:r>
              <a:rPr lang="ru-RU" sz="5600" dirty="0">
                <a:solidFill>
                  <a:schemeClr val="bg1"/>
                </a:solidFill>
              </a:rPr>
              <a:t>58</a:t>
            </a:r>
          </a:p>
          <a:p>
            <a:r>
              <a:rPr lang="ru-RU" sz="5600" dirty="0">
                <a:solidFill>
                  <a:schemeClr val="bg1"/>
                </a:solidFill>
              </a:rPr>
              <a:t>3.1.Виды техногенных воздействий на окружающую среду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……………………………………………..……....58</a:t>
            </a:r>
            <a:endParaRPr lang="ru-RU" sz="5600" dirty="0">
              <a:solidFill>
                <a:schemeClr val="bg1"/>
              </a:solidFill>
            </a:endParaRPr>
          </a:p>
          <a:p>
            <a:r>
              <a:rPr lang="ru-RU" sz="5600" dirty="0">
                <a:solidFill>
                  <a:schemeClr val="bg1"/>
                </a:solidFill>
              </a:rPr>
              <a:t>3.2.Загрязнение окружающей среды как ведущий вид техногенных воздействий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…………………………………………………………………………………………………………………………………..59</a:t>
            </a:r>
            <a:endParaRPr lang="ru-RU" sz="5600" dirty="0">
              <a:solidFill>
                <a:schemeClr val="bg1"/>
              </a:solidFill>
            </a:endParaRPr>
          </a:p>
          <a:p>
            <a:r>
              <a:rPr lang="ru-RU" sz="5600" dirty="0">
                <a:solidFill>
                  <a:schemeClr val="bg1"/>
                </a:solidFill>
              </a:rPr>
              <a:t>3.3.Факторы устойчивости окружающей среды к техногенным воздействиям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……………………………………………………………………………………………….……………………………....</a:t>
            </a:r>
            <a:r>
              <a:rPr lang="ru-RU" sz="5600" dirty="0">
                <a:solidFill>
                  <a:schemeClr val="bg1"/>
                </a:solidFill>
              </a:rPr>
              <a:t>62</a:t>
            </a:r>
          </a:p>
          <a:p>
            <a:r>
              <a:rPr lang="ru-RU" sz="5600" dirty="0">
                <a:solidFill>
                  <a:schemeClr val="bg1"/>
                </a:solidFill>
              </a:rPr>
              <a:t>3.4.Регулирование техногенных воздействий на окружающую среду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…………………………………………………………………………………………………………………..………………………...</a:t>
            </a:r>
            <a:r>
              <a:rPr lang="ru-RU" sz="5600" dirty="0">
                <a:solidFill>
                  <a:schemeClr val="bg1"/>
                </a:solidFill>
              </a:rPr>
              <a:t>64</a:t>
            </a:r>
          </a:p>
          <a:p>
            <a:r>
              <a:rPr lang="ru-RU" sz="5600" dirty="0">
                <a:solidFill>
                  <a:schemeClr val="bg1"/>
                </a:solidFill>
              </a:rPr>
              <a:t>4.Геоэкология атмосферы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……………………………………………………………………………………………………...…….</a:t>
            </a:r>
            <a:r>
              <a:rPr lang="ru-RU" sz="5600" dirty="0">
                <a:solidFill>
                  <a:schemeClr val="bg1"/>
                </a:solidFill>
              </a:rPr>
              <a:t>70</a:t>
            </a:r>
          </a:p>
          <a:p>
            <a:r>
              <a:rPr lang="ru-RU" sz="5600" dirty="0">
                <a:solidFill>
                  <a:schemeClr val="bg1"/>
                </a:solidFill>
              </a:rPr>
              <a:t>4.1.Функции атмосферы в глобальной </a:t>
            </a:r>
            <a:r>
              <a:rPr lang="ru-RU" sz="5600" dirty="0" err="1">
                <a:solidFill>
                  <a:schemeClr val="bg1"/>
                </a:solidFill>
              </a:rPr>
              <a:t>геосистеме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…………………………………….……..……………………..…</a:t>
            </a:r>
            <a:r>
              <a:rPr lang="ru-RU" sz="5600" dirty="0">
                <a:solidFill>
                  <a:schemeClr val="bg1"/>
                </a:solidFill>
              </a:rPr>
              <a:t>70</a:t>
            </a:r>
          </a:p>
          <a:p>
            <a:r>
              <a:rPr lang="ru-RU" sz="5600" dirty="0">
                <a:solidFill>
                  <a:schemeClr val="bg1"/>
                </a:solidFill>
              </a:rPr>
              <a:t>4.2.Состав атмосферного воздуха и его техногенные трансформации</a:t>
            </a:r>
            <a:r>
              <a:rPr lang="ru-RU" sz="5600" dirty="0" smtClean="0">
                <a:solidFill>
                  <a:schemeClr val="bg1"/>
                </a:solidFill>
              </a:rPr>
              <a:t>……….………………………..……</a:t>
            </a:r>
            <a:r>
              <a:rPr lang="ru-RU" sz="5600" dirty="0">
                <a:solidFill>
                  <a:schemeClr val="bg1"/>
                </a:solidFill>
              </a:rPr>
              <a:t>71</a:t>
            </a:r>
          </a:p>
          <a:p>
            <a:r>
              <a:rPr lang="ru-RU" sz="5600" dirty="0" smtClean="0">
                <a:solidFill>
                  <a:schemeClr val="bg1"/>
                </a:solidFill>
              </a:rPr>
              <a:t>4.3.Происхождение </a:t>
            </a:r>
            <a:r>
              <a:rPr lang="ru-RU" sz="5600" dirty="0">
                <a:solidFill>
                  <a:schemeClr val="bg1"/>
                </a:solidFill>
              </a:rPr>
              <a:t>и свойства наиболее распространенных веществ, загрязняющих атмосферный воздух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……………………………………………………………………………………………………………….……………………………</a:t>
            </a:r>
            <a:r>
              <a:rPr lang="ru-RU" sz="5600" dirty="0">
                <a:solidFill>
                  <a:schemeClr val="bg1"/>
                </a:solidFill>
              </a:rPr>
              <a:t>76</a:t>
            </a:r>
          </a:p>
          <a:p>
            <a:r>
              <a:rPr lang="ru-RU" sz="5600" dirty="0">
                <a:solidFill>
                  <a:schemeClr val="bg1"/>
                </a:solidFill>
              </a:rPr>
              <a:t>4.4.Проблема глобального потепления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……………………………………………………………..……………………..…</a:t>
            </a:r>
            <a:r>
              <a:rPr lang="ru-RU" sz="5600" dirty="0">
                <a:solidFill>
                  <a:schemeClr val="bg1"/>
                </a:solidFill>
              </a:rPr>
              <a:t>85</a:t>
            </a:r>
          </a:p>
          <a:p>
            <a:r>
              <a:rPr lang="ru-RU" sz="5600" dirty="0">
                <a:solidFill>
                  <a:schemeClr val="bg1"/>
                </a:solidFill>
              </a:rPr>
              <a:t>4.5.Проблема стратосферного озона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………………………………………………………….…………………………..……</a:t>
            </a:r>
            <a:r>
              <a:rPr lang="ru-RU" sz="5600" dirty="0">
                <a:solidFill>
                  <a:schemeClr val="bg1"/>
                </a:solidFill>
              </a:rPr>
              <a:t>95</a:t>
            </a:r>
          </a:p>
          <a:p>
            <a:r>
              <a:rPr lang="ru-RU" sz="5600" dirty="0">
                <a:solidFill>
                  <a:schemeClr val="bg1"/>
                </a:solidFill>
              </a:rPr>
              <a:t>4.6.Проблема кислотных дождей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……………………………………………………………..………………………..………</a:t>
            </a:r>
            <a:r>
              <a:rPr lang="ru-RU" sz="5600" dirty="0">
                <a:solidFill>
                  <a:schemeClr val="bg1"/>
                </a:solidFill>
              </a:rPr>
              <a:t>100</a:t>
            </a:r>
          </a:p>
          <a:p>
            <a:r>
              <a:rPr lang="ru-RU" sz="5600" dirty="0">
                <a:solidFill>
                  <a:schemeClr val="bg1"/>
                </a:solidFill>
              </a:rPr>
              <a:t>4.7.Региональные проблемы загрязнения атмосферы в России</a:t>
            </a:r>
            <a:r>
              <a:rPr lang="ru-RU" sz="5600" dirty="0" smtClean="0">
                <a:solidFill>
                  <a:schemeClr val="bg1"/>
                </a:solidFill>
              </a:rPr>
              <a:t>……………….……………………..……...</a:t>
            </a:r>
            <a:r>
              <a:rPr lang="ru-RU" sz="5600" dirty="0">
                <a:solidFill>
                  <a:schemeClr val="bg1"/>
                </a:solidFill>
              </a:rPr>
              <a:t>107</a:t>
            </a:r>
          </a:p>
          <a:p>
            <a:r>
              <a:rPr lang="ru-RU" sz="5600" dirty="0">
                <a:solidFill>
                  <a:schemeClr val="bg1"/>
                </a:solidFill>
              </a:rPr>
              <a:t>5.Геоэкология гидросферы</a:t>
            </a:r>
            <a:r>
              <a:rPr lang="ru-RU" sz="5600" dirty="0" smtClean="0">
                <a:solidFill>
                  <a:schemeClr val="bg1"/>
                </a:solidFill>
              </a:rPr>
              <a:t>………………………………………………………………………………………………………....</a:t>
            </a:r>
            <a:r>
              <a:rPr lang="ru-RU" sz="5600" dirty="0">
                <a:solidFill>
                  <a:schemeClr val="bg1"/>
                </a:solidFill>
              </a:rPr>
              <a:t>118</a:t>
            </a:r>
          </a:p>
          <a:p>
            <a:pPr marL="0" indent="0">
              <a:buNone/>
            </a:pPr>
            <a:r>
              <a:rPr lang="ru-RU" sz="5600" dirty="0">
                <a:solidFill>
                  <a:schemeClr val="bg1"/>
                </a:solidFill>
              </a:rPr>
              <a:t> </a:t>
            </a:r>
          </a:p>
          <a:p>
            <a:r>
              <a:rPr lang="ru-RU" sz="5600" dirty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8154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648"/>
    </mc:Choice>
    <mc:Fallback>
      <p:transition spd="slow" advTm="264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Учебные пособия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Стурмана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В. И.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1640" y="2060847"/>
            <a:ext cx="2880320" cy="4401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2060847"/>
            <a:ext cx="2953399" cy="4390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7123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930"/>
    </mc:Choice>
    <mc:Fallback>
      <p:transition spd="slow" advTm="149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Геоэкология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Зарождение геоэкологии связывают с именем немецкого географа Карла Тролля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(1899—1975), который ещё в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 годах понимал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ней одну из ветвей естествознания, объединяющую экологические и географические исследования в изучении экосистем. По его мнению, термины «геоэкология» и «ландшафтная экология»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синонимами.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1970-х 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годов, после упоминания его известным советским географом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Б. </a:t>
            </a:r>
            <a:r>
              <a:rPr lang="ru-RU" sz="7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Сочавой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(1905—1978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Как отдельная наука окончательно сложилась в начале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 годов 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ru-RU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как это ни парадоксально, чёткого и общепринятого определения этот термин до сих пор не получил, предмет и задачи геоэкологии также формулируются по-разному, зачастую весьма разнородно. Практически, в самом общем случае, они сводятся в основном к изучению негативных антропогенных воздействий на природную среду.</a:t>
            </a:r>
          </a:p>
          <a:p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широкого понятия «геоэкология» находятся многие, весьма разнообразные научные направления и практические проблемы. В связи с тем, что геоэкология охватывает многообразные аспекты взаимодействия общества и природы, наблюдается различная трактовка её предмета, объекта и содержания, не определён круг вопросов </a:t>
            </a:r>
            <a:r>
              <a:rPr lang="ru-RU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геоэкологических</a:t>
            </a:r>
            <a:r>
              <a:rPr lang="ru-RU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исследований, не существует общепризнанной методологии и терминологической базы.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89988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6462"/>
    </mc:Choice>
    <mc:Fallback>
      <p:transition spd="slow" advTm="56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«Геоэкология»</a:t>
            </a:r>
            <a:br>
              <a:rPr lang="ru-RU" sz="4000" dirty="0" smtClean="0"/>
            </a:br>
            <a:r>
              <a:rPr lang="ru-RU" sz="4000" dirty="0" smtClean="0"/>
              <a:t>можно ознакомиться в библиотеке </a:t>
            </a:r>
            <a:br>
              <a:rPr lang="ru-RU" sz="4000" dirty="0" smtClean="0"/>
            </a:br>
            <a:r>
              <a:rPr lang="ru-RU" sz="4000" dirty="0" smtClean="0"/>
              <a:t>корпус 7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3728" y="1844824"/>
            <a:ext cx="3888432" cy="498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026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912"/>
    </mc:Choice>
    <mc:Fallback>
      <p:transition spd="slow" advTm="2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4|1|1.1|2.2|1.3|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.8|3.6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3.5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.4|2.4"/>
</p:tagLst>
</file>

<file path=ppt/theme/theme1.xml><?xml version="1.0" encoding="utf-8"?>
<a:theme xmlns:a="http://schemas.openxmlformats.org/drawingml/2006/main" name="5_book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0BBBFD-AEF8-4896-BBF8-8B04058838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 открытой книгой</Template>
  <TotalTime>301</TotalTime>
  <Words>601</Words>
  <Application>Microsoft Office PowerPoint</Application>
  <PresentationFormat>Экран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5_books</vt:lpstr>
      <vt:lpstr> Библиотека  Государственного аграрного университет Северного Зауралья </vt:lpstr>
      <vt:lpstr>Стурман  Владимир Ицхакович</vt:lpstr>
      <vt:lpstr>Краткая биография</vt:lpstr>
      <vt:lpstr>Слайд 4</vt:lpstr>
      <vt:lpstr> Аннотация к книге  "Геоэкология»  </vt:lpstr>
      <vt:lpstr>Оглавление</vt:lpstr>
      <vt:lpstr>Учебные пособия  Стурмана В. И.</vt:lpstr>
      <vt:lpstr>Геоэкология</vt:lpstr>
      <vt:lpstr> «Геоэкология» можно ознакомиться в библиотеке  корпус 7   </vt:lpstr>
      <vt:lpstr>Автор виртуальной выставки Колмакова Оксана Андреевна библиотекарь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Государственный аграрный университет Северного Зауралья Библиотека 7 корпус</dc:title>
  <dc:subject>Шаблон оформления</dc:subject>
  <dc:creator>user</dc:creator>
  <cp:keywords/>
  <dc:description>Шаблон оформления
Корпорация Майкрософт</dc:description>
  <cp:lastModifiedBy>a_magnitskyaya</cp:lastModifiedBy>
  <cp:revision>23</cp:revision>
  <dcterms:created xsi:type="dcterms:W3CDTF">2017-09-11T06:52:46Z</dcterms:created>
  <dcterms:modified xsi:type="dcterms:W3CDTF">2017-09-25T11:37:15Z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TC019087019991</vt:lpwstr>
  </property>
</Properties>
</file>