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6" r:id="rId4"/>
    <p:sldId id="293" r:id="rId5"/>
    <p:sldId id="294" r:id="rId6"/>
    <p:sldId id="277" r:id="rId7"/>
    <p:sldId id="279" r:id="rId8"/>
    <p:sldId id="282" r:id="rId9"/>
    <p:sldId id="283" r:id="rId10"/>
    <p:sldId id="295" r:id="rId11"/>
    <p:sldId id="284" r:id="rId12"/>
    <p:sldId id="286" r:id="rId13"/>
    <p:sldId id="285" r:id="rId14"/>
    <p:sldId id="257" r:id="rId15"/>
    <p:sldId id="296" r:id="rId16"/>
    <p:sldId id="273" r:id="rId17"/>
    <p:sldId id="259" r:id="rId18"/>
    <p:sldId id="290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71" autoAdjust="0"/>
    <p:restoredTop sz="94660"/>
  </p:normalViewPr>
  <p:slideViewPr>
    <p:cSldViewPr snapToGrid="0">
      <p:cViewPr varScale="1">
        <p:scale>
          <a:sx n="69" d="100"/>
          <a:sy n="69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68267-5CD9-4C78-AA81-FF9B35918585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DC60D-847C-45E6-BBDF-548C41A496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412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68267-5CD9-4C78-AA81-FF9B35918585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DC60D-847C-45E6-BBDF-548C41A496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49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68267-5CD9-4C78-AA81-FF9B35918585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DC60D-847C-45E6-BBDF-548C41A496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689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68267-5CD9-4C78-AA81-FF9B35918585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DC60D-847C-45E6-BBDF-548C41A496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909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68267-5CD9-4C78-AA81-FF9B35918585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DC60D-847C-45E6-BBDF-548C41A496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14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68267-5CD9-4C78-AA81-FF9B35918585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DC60D-847C-45E6-BBDF-548C41A496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767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68267-5CD9-4C78-AA81-FF9B35918585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DC60D-847C-45E6-BBDF-548C41A496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272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68267-5CD9-4C78-AA81-FF9B35918585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DC60D-847C-45E6-BBDF-548C41A496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164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68267-5CD9-4C78-AA81-FF9B35918585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DC60D-847C-45E6-BBDF-548C41A496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373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68267-5CD9-4C78-AA81-FF9B35918585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DC60D-847C-45E6-BBDF-548C41A496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926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68267-5CD9-4C78-AA81-FF9B35918585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DC60D-847C-45E6-BBDF-548C41A496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632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68267-5CD9-4C78-AA81-FF9B35918585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DC60D-847C-45E6-BBDF-548C41A496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504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5929" cy="769222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7703" y="471948"/>
            <a:ext cx="10926097" cy="662202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Библиотека </a:t>
            </a:r>
            <a:b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ФГБОУ ВО ГАУ Северного Зауралья</a:t>
            </a:r>
            <a:b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«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Собирал человек слова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»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(к 220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-летию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со дня рождения Владимира Ивановича Даля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)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Виртуальная выставка</a:t>
            </a:r>
            <a:b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ru-RU" sz="32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endParaRPr lang="ru-RU" sz="3200" dirty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229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11"/>
            <a:ext cx="12192000" cy="68620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90" y="516194"/>
            <a:ext cx="6858001" cy="573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242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11"/>
            <a:ext cx="12192000" cy="686201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84903" y="619432"/>
            <a:ext cx="1054509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  Второе </a:t>
            </a:r>
            <a:r>
              <a:rPr lang="ru-RU" sz="30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издание его словаря мир смог увидеть лишь только после смерти великого лексикографа. </a:t>
            </a:r>
            <a:endParaRPr lang="ru-RU" sz="3000" dirty="0" smtClean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r>
              <a:rPr lang="ru-RU" sz="30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За </a:t>
            </a:r>
            <a:r>
              <a:rPr lang="ru-RU" sz="30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свои успехи в составлении словаря выдающемуся учёному Российской академией наук была присуждена Ломоносовская премия, Географическим сообществом – золотая медаль, Дерптским университетом – премия за успехи в языкознании, а в 1868 году выдающегося автора «Толкового» словаря избрали почётным академиком.</a:t>
            </a:r>
          </a:p>
        </p:txBody>
      </p:sp>
    </p:spTree>
    <p:extLst>
      <p:ext uri="{BB962C8B-B14F-4D97-AF65-F5344CB8AC3E}">
        <p14:creationId xmlns:p14="http://schemas.microsoft.com/office/powerpoint/2010/main" val="46478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11"/>
            <a:ext cx="12192000" cy="686201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48929" y="412955"/>
            <a:ext cx="1098754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   Полвека </a:t>
            </a:r>
            <a:r>
              <a:rPr lang="ru-RU" sz="30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он собирал, составлял, улучшал, издавал и дополнял свой "Словарь". Начал Даль эту работу юношей, а закончил старцем. Это настоящий подвиг человека, влюбленного в русский язык. </a:t>
            </a:r>
            <a:endParaRPr lang="ru-RU" sz="3000" dirty="0" smtClean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r>
              <a:rPr lang="ru-RU" sz="30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 Его </a:t>
            </a:r>
            <a:r>
              <a:rPr lang="ru-RU" sz="30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жизнь – лучший пример непрерывного образования в течение всей жизни</a:t>
            </a: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.</a:t>
            </a:r>
            <a:r>
              <a:rPr lang="ru-RU" sz="30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Даль оставил нам, помимо своих выдающихся произведений, и образец построения своими руками и своей волей личной судьбы и организации </a:t>
            </a: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жизни.</a:t>
            </a:r>
            <a:r>
              <a:rPr lang="ru-RU" sz="30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54897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11"/>
            <a:ext cx="12192000" cy="68620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65" y="501445"/>
            <a:ext cx="7890387" cy="467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505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Ко дню Рождения Владимира Ивановича Даля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11"/>
            <a:ext cx="12192000" cy="686201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75187" y="560439"/>
            <a:ext cx="1104654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  В </a:t>
            </a:r>
            <a:r>
              <a:rPr lang="ru-RU" sz="30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любой </a:t>
            </a: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р</a:t>
            </a: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оссийской</a:t>
            </a: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30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библиотеке среди множества других книг можно увидеть четыре толстых тома с одинаковой надписью на корешках: «Даль». Стоят они на самом почётном месте и выглядят очень торжественно. </a:t>
            </a: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 </a:t>
            </a:r>
          </a:p>
          <a:p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 Это </a:t>
            </a:r>
            <a:r>
              <a:rPr lang="ru-RU" sz="30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- знаменитый на весь мир «Толковый словарь живого великорусского языка», который составил Владимир Иванович Даль.  Словарь В. И. Даля в цифрах: 4 тома, 660 страниц, 47 лет упорного труда, 200 000 слов, 30 000 поговорок, пословиц и загадок</a:t>
            </a: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.</a:t>
            </a:r>
          </a:p>
          <a:p>
            <a:r>
              <a:rPr lang="ru-RU" sz="30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 </a:t>
            </a:r>
          </a:p>
          <a:p>
            <a:endParaRPr lang="ru-RU" sz="3000" b="1" i="1" dirty="0">
              <a:solidFill>
                <a:schemeClr val="accent2">
                  <a:lumMod val="50000"/>
                </a:schemeClr>
              </a:solidFill>
              <a:effectLst/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541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" y="0"/>
            <a:ext cx="12184879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983" y="545690"/>
            <a:ext cx="5748249" cy="542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947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11"/>
            <a:ext cx="12184878" cy="686201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3677" y="365125"/>
            <a:ext cx="10690123" cy="3528449"/>
          </a:xfrm>
        </p:spPr>
        <p:txBody>
          <a:bodyPr>
            <a:normAutofit/>
          </a:bodyPr>
          <a:lstStyle/>
          <a:p>
            <a:pPr algn="ctr"/>
            <a:r>
              <a:rPr lang="ru-RU" sz="7200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Спасибо за внимание!</a:t>
            </a:r>
            <a:endParaRPr lang="ru-RU" sz="7200" dirty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563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1" cy="685800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73394" y="560439"/>
            <a:ext cx="9881419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Интернет – источники</a:t>
            </a:r>
          </a:p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1.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https://www.lgmu.ru/sobytiya/novosti/ko-dnyu-rozhdeniya-vladimira-ivanovicha-dalya</a:t>
            </a:r>
            <a:endParaRPr lang="ru-RU" sz="3200" dirty="0" smtClean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2.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https://biblioteka-geo.ru/57-kalejdoskop-sobytij-2021/2752-russkoj-rechi-gosudar-220-let-so-dnya-rozhdeniya-v-i-dalya.html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3.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https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://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zen.yandex.ru/media/id/5c8a32cc2f663c00b3d8757b/k-220-letiiu-1801-g-so-dnia-rojdeniia-kazaka-luganskogo-ch1-slovo-o-dale-615fe93ddf07852748993ad2</a:t>
            </a:r>
            <a:endParaRPr lang="ru-RU" sz="3200" dirty="0" smtClean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4.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https://www.culture.ru/persons/8128/vladimir-dal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214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11"/>
            <a:ext cx="12192000" cy="68660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7659" y="228600"/>
            <a:ext cx="10321413" cy="4914799"/>
          </a:xfrm>
        </p:spPr>
        <p:txBody>
          <a:bodyPr>
            <a:norm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kumimoji="0" lang="ru-RU" altLang="ru-RU" sz="320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Monotype Corsiva" panose="03010101010201010101" pitchFamily="66" charset="0"/>
                <a:cs typeface="Arial" panose="020B0604020202020204" pitchFamily="34" charset="0"/>
              </a:rPr>
              <a:t>            Даль</a:t>
            </a:r>
            <a:r>
              <a:rPr kumimoji="0" lang="ru-RU" altLang="ru-RU" sz="3200" i="0" u="none" strike="noStrike" cap="none" normalizeH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kumimoji="0" lang="ru-RU" altLang="ru-RU" sz="320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Monotype Corsiva" panose="03010101010201010101" pitchFamily="66" charset="0"/>
                <a:cs typeface="Arial" panose="020B0604020202020204" pitchFamily="34" charset="0"/>
              </a:rPr>
              <a:t>В. И.</a:t>
            </a:r>
            <a:r>
              <a:rPr kumimoji="0" lang="ru-RU" altLang="ru-RU" sz="3200" i="0" u="none" strike="noStrike" cap="none" normalizeH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Monotype Corsiva" panose="03010101010201010101" pitchFamily="66" charset="0"/>
                <a:cs typeface="Arial" panose="020B0604020202020204" pitchFamily="34" charset="0"/>
              </a:rPr>
              <a:t>Толковый словарь живого великорусского языка. в 4-х т. </a:t>
            </a:r>
            <a:b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Monotype Corsiva" panose="03010101010201010101" pitchFamily="66" charset="0"/>
                <a:cs typeface="Arial" panose="020B0604020202020204" pitchFamily="34" charset="0"/>
              </a:rPr>
            </a:b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Monotype Corsiva" panose="03010101010201010101" pitchFamily="66" charset="0"/>
                <a:cs typeface="Arial" panose="020B0604020202020204" pitchFamily="34" charset="0"/>
              </a:rPr>
              <a:t>в</a:t>
            </a:r>
            <a:r>
              <a:rPr kumimoji="0" lang="ru-RU" altLang="ru-RU" sz="3200" b="0" i="0" u="none" strike="noStrike" cap="none" normalizeH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Monotype Corsiva" panose="03010101010201010101" pitchFamily="66" charset="0"/>
                <a:cs typeface="Arial" panose="020B0604020202020204" pitchFamily="34" charset="0"/>
              </a:rPr>
              <a:t> печатном издании можно взять в библиотеке </a:t>
            </a:r>
            <a:br>
              <a:rPr kumimoji="0" lang="ru-RU" altLang="ru-RU" sz="3200" b="0" i="0" u="none" strike="noStrike" cap="none" normalizeH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Monotype Corsiva" panose="03010101010201010101" pitchFamily="66" charset="0"/>
                <a:cs typeface="Arial" panose="020B0604020202020204" pitchFamily="34" charset="0"/>
              </a:rPr>
            </a:br>
            <a:r>
              <a:rPr kumimoji="0" lang="ru-RU" altLang="ru-RU" sz="3200" b="0" i="0" u="none" strike="noStrike" cap="none" normalizeH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Monotype Corsiva" panose="03010101010201010101" pitchFamily="66" charset="0"/>
                <a:cs typeface="Arial" panose="020B0604020202020204" pitchFamily="34" charset="0"/>
              </a:rPr>
              <a:t>1 корпуса ГАУ СЗ</a:t>
            </a:r>
            <a:br>
              <a:rPr kumimoji="0" lang="ru-RU" altLang="ru-RU" sz="3200" b="0" i="0" u="none" strike="noStrike" cap="none" normalizeH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Monotype Corsiva" panose="03010101010201010101" pitchFamily="66" charset="0"/>
                <a:cs typeface="Arial" panose="020B0604020202020204" pitchFamily="34" charset="0"/>
              </a:rPr>
            </a:br>
            <a:r>
              <a:rPr kumimoji="0" lang="ru-RU" altLang="ru-RU" sz="3200" b="0" i="0" u="none" strike="noStrike" cap="none" normalizeH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Monotype Corsiva" panose="03010101010201010101" pitchFamily="66" charset="0"/>
                <a:cs typeface="Arial" panose="020B0604020202020204" pitchFamily="34" charset="0"/>
              </a:rPr>
              <a:t/>
            </a:r>
            <a:br>
              <a:rPr kumimoji="0" lang="ru-RU" altLang="ru-RU" sz="3200" b="0" i="0" u="none" strike="noStrike" cap="none" normalizeH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Monotype Corsiva" panose="03010101010201010101" pitchFamily="66" charset="0"/>
                <a:cs typeface="Arial" panose="020B0604020202020204" pitchFamily="34" charset="0"/>
              </a:rPr>
            </a:br>
            <a:r>
              <a:rPr lang="ru-RU" altLang="ru-RU" sz="32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/>
            </a:r>
            <a:br>
              <a:rPr lang="ru-RU" altLang="ru-RU" sz="32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</a:br>
            <a:r>
              <a:rPr kumimoji="0" lang="ru-RU" altLang="ru-RU" sz="3200" b="0" i="0" u="none" strike="noStrike" cap="none" normalizeH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Monotype Corsiva" panose="03010101010201010101" pitchFamily="66" charset="0"/>
                <a:cs typeface="Arial" panose="020B0604020202020204" pitchFamily="34" charset="0"/>
              </a:rPr>
              <a:t/>
            </a:r>
            <a:br>
              <a:rPr kumimoji="0" lang="ru-RU" altLang="ru-RU" sz="3200" b="0" i="0" u="none" strike="noStrike" cap="none" normalizeH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Monotype Corsiva" panose="03010101010201010101" pitchFamily="66" charset="0"/>
                <a:cs typeface="Arial" panose="020B0604020202020204" pitchFamily="34" charset="0"/>
              </a:rPr>
            </a:b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Виртуальную выставку </a:t>
            </a:r>
            <a:b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подготовила </a:t>
            </a:r>
            <a:r>
              <a:rPr lang="ru-RU" sz="3600" dirty="0" err="1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Кормильцева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360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М.В</a:t>
            </a:r>
            <a:r>
              <a:rPr lang="ru-RU" sz="360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., 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ведущий библиотекарь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553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011"/>
            <a:ext cx="12211665" cy="686201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24462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Владимир Иванович Даль</a:t>
            </a:r>
            <a:endParaRPr lang="ru-RU" sz="5400" dirty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84955" y="1489588"/>
            <a:ext cx="6368845" cy="4687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  </a:t>
            </a: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10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(22)</a:t>
            </a: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30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ноября 2021 г. знаменитому русскому лексикографу, этнографу, составителю «Толкового словаря живого великорусского языка», военному врачу, просто выдающемуся человеку широкого кругозора и оригинальных решений исполнилось бы 220 лет.</a:t>
            </a:r>
          </a:p>
          <a:p>
            <a:endParaRPr lang="ru-RU" sz="3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28" y="1489588"/>
            <a:ext cx="4056404" cy="4822722"/>
          </a:xfrm>
        </p:spPr>
      </p:pic>
    </p:spTree>
    <p:extLst>
      <p:ext uri="{BB962C8B-B14F-4D97-AF65-F5344CB8AC3E}">
        <p14:creationId xmlns:p14="http://schemas.microsoft.com/office/powerpoint/2010/main" val="445796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11"/>
            <a:ext cx="12192000" cy="686201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0942" y="530943"/>
            <a:ext cx="1098754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  Список </a:t>
            </a:r>
            <a:r>
              <a:rPr lang="ru-RU" sz="30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достижений Владимира Ивановича Даля очень велик. Его талант заключался во всестороннем развитии собственной личности: чему бы он ни учился – всегда старался достигать совершенства в том или ином деле. Он разбирался во многих областях: земледелии, коневодстве, торговле, морском, инженерном делах, кораблестроении, слыл талантливым музыкантом, известен был ответственным высокопоставленным чиновником, одним из учредителей Русского географического общества, создателем учебников по зоологии и ботанике, однако особого признания он достиг как хирург, фольклорист, писатель, этнограф и лексикограф. </a:t>
            </a:r>
            <a:endParaRPr lang="ru-RU" sz="3000" dirty="0" smtClean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r>
              <a:rPr lang="ru-RU" sz="30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 </a:t>
            </a:r>
            <a:endParaRPr lang="ru-RU" sz="31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941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11"/>
            <a:ext cx="12192000" cy="686201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25910" y="368710"/>
            <a:ext cx="1091380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  Известность </a:t>
            </a:r>
            <a:r>
              <a:rPr lang="ru-RU" sz="30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В. И. Далю принесли «Русские сказки, из предания народного изустного на грамоту гражданскую переложенные, к быту житейскому приноровленные и поговорками ходячими разукрашенные Казаком Владимиром Луганским. Пяток первый» (1832). </a:t>
            </a:r>
            <a:endParaRPr lang="ru-RU" sz="3000" dirty="0" smtClean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r>
              <a:rPr lang="ru-RU" sz="30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 Псевдоним </a:t>
            </a:r>
            <a:r>
              <a:rPr lang="ru-RU" sz="30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Казак Луганский был взят по месту рождения. Из-за сатирической направленности некоторых сказок сборник был запрещён и изъят из продажи. В. И. Даля арестовали, но сразу же освободили. Сказки стали поводом для знакомства с А. С. Пушкиным. Именно Пушкин посоветовал Далю заняться составлением толкового словаря.</a:t>
            </a:r>
          </a:p>
          <a:p>
            <a:endParaRPr lang="ru-RU" sz="3000" dirty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625217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11"/>
            <a:ext cx="12192000" cy="686201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826" y="516195"/>
            <a:ext cx="5545393" cy="567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044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81"/>
            <a:ext cx="12192000" cy="703334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5186" y="486697"/>
            <a:ext cx="1092855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  <a:cs typeface="Mongolian Baiti" panose="03000500000000000000" pitchFamily="66" charset="0"/>
              </a:rPr>
              <a:t>   Впервые </a:t>
            </a:r>
            <a:r>
              <a:rPr lang="ru-RU" sz="30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  <a:cs typeface="Mongolian Baiti" panose="03000500000000000000" pitchFamily="66" charset="0"/>
              </a:rPr>
              <a:t>Владимир Иванович Даль увлёкся собирательством слов совершенно случайно, когда его, молодого мичмана, в марте 1819 года направили из Санкт-Петербурга в Николаев. По пути, пытаясь понять бормотание ямщика, который указывал на небо, он услышал незнакомое ему слово «замолаживает» и записал его в свою записную книжицу. Как оказалось, это слово означало закрытое тучами небо. </a:t>
            </a:r>
            <a:endParaRPr lang="ru-RU" sz="3000" dirty="0" smtClean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  <a:cs typeface="Mongolian Baiti" panose="03000500000000000000" pitchFamily="66" charset="0"/>
            </a:endParaRPr>
          </a:p>
          <a:p>
            <a:r>
              <a:rPr lang="ru-RU" sz="30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  <a:cs typeface="Mongolian Baiti" panose="03000500000000000000" pitchFamily="66" charset="0"/>
              </a:rPr>
              <a:t> </a:t>
            </a: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  <a:cs typeface="Mongolian Baiti" panose="03000500000000000000" pitchFamily="66" charset="0"/>
              </a:rPr>
              <a:t> В </a:t>
            </a:r>
            <a:r>
              <a:rPr lang="ru-RU" sz="30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  <a:cs typeface="Mongolian Baiti" panose="03000500000000000000" pitchFamily="66" charset="0"/>
              </a:rPr>
              <a:t>дальнейшем будущий собиратель слов посвятил этому роду занятий 53 года своей жизни.</a:t>
            </a:r>
          </a:p>
        </p:txBody>
      </p:sp>
    </p:spTree>
    <p:extLst>
      <p:ext uri="{BB962C8B-B14F-4D97-AF65-F5344CB8AC3E}">
        <p14:creationId xmlns:p14="http://schemas.microsoft.com/office/powerpoint/2010/main" val="525872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" y="0"/>
            <a:ext cx="1218487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86697" y="383459"/>
            <a:ext cx="11194025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  В </a:t>
            </a:r>
            <a:r>
              <a:rPr lang="ru-RU" sz="30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своём словаре Даль записал 200 тысяч слов и 30 тысяч пословиц. Порядок слов писатель составлял по алфавитно-гнездовому принципу: он объединял слова по общему корню и начальной букве, а приставочные образования с этим же корнем необходимо было искать на ту букву алфавита, с которой начинается приставка (в гнезде «прививать» находим слова привить, прививание, привитие, прививка, прививок и пр.)., также, в объяснении слов можно встретить и синонимы, которые Владимиром Ивановичем были наречены как «тождества</a:t>
            </a: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».</a:t>
            </a:r>
          </a:p>
          <a:p>
            <a:r>
              <a:rPr lang="ru-RU" sz="30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 </a:t>
            </a:r>
            <a:r>
              <a:rPr lang="ru-RU" sz="30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Но сама гнездовая структура толкового словаря не совершенна, так как в ней встречаются просторечия, которые только лишь созвучны, а не родственны, а родственные слова разделены на несколько словарных статей.</a:t>
            </a:r>
          </a:p>
        </p:txBody>
      </p:sp>
    </p:spTree>
    <p:extLst>
      <p:ext uri="{BB962C8B-B14F-4D97-AF65-F5344CB8AC3E}">
        <p14:creationId xmlns:p14="http://schemas.microsoft.com/office/powerpoint/2010/main" val="2893722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11"/>
            <a:ext cx="12192000" cy="686201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63677" y="663677"/>
            <a:ext cx="1088431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  <a:cs typeface="Mongolian Baiti" panose="03000500000000000000" pitchFamily="66" charset="0"/>
              </a:rPr>
              <a:t>   Автор </a:t>
            </a:r>
            <a:r>
              <a:rPr lang="ru-RU" sz="30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  <a:cs typeface="Mongolian Baiti" panose="03000500000000000000" pitchFamily="66" charset="0"/>
              </a:rPr>
              <a:t>с особым старанием отображал объяснение каждого слова и его вариативных значений. В свой труд автор заносил информацию не только о значениях слов, но и о быте, поверьях и приметах тех мест, где эти слова зародились. </a:t>
            </a:r>
            <a:endParaRPr lang="ru-RU" sz="3000" dirty="0" smtClean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  <a:cs typeface="Mongolian Baiti" panose="03000500000000000000" pitchFamily="66" charset="0"/>
            </a:endParaRPr>
          </a:p>
          <a:p>
            <a:r>
              <a:rPr lang="ru-RU" sz="30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  <a:cs typeface="Mongolian Baiti" panose="03000500000000000000" pitchFamily="66" charset="0"/>
              </a:rPr>
              <a:t> </a:t>
            </a: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  <a:cs typeface="Mongolian Baiti" panose="03000500000000000000" pitchFamily="66" charset="0"/>
              </a:rPr>
              <a:t> Кроме </a:t>
            </a:r>
            <a:r>
              <a:rPr lang="ru-RU" sz="30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  <a:cs typeface="Mongolian Baiti" panose="03000500000000000000" pitchFamily="66" charset="0"/>
              </a:rPr>
              <a:t>всего прочего Владимир Иванович при составлении словаря позволял себе использовать диалекты, чтобы вся информация о русском языке и сам язык выглядел более живым.</a:t>
            </a:r>
          </a:p>
        </p:txBody>
      </p:sp>
    </p:spTree>
    <p:extLst>
      <p:ext uri="{BB962C8B-B14F-4D97-AF65-F5344CB8AC3E}">
        <p14:creationId xmlns:p14="http://schemas.microsoft.com/office/powerpoint/2010/main" val="1044078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11"/>
            <a:ext cx="12192000" cy="686201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34181" y="398206"/>
            <a:ext cx="110760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 «Толковый словарь живого великорусского языка» в полном объёме был впервые издан в 1863 году. Но не все оценили его появление по достоинству. Были, как и приверженцы, одобряющие его труд, так и противники – конкуренты, которые желали, в первую очередь, реализовать собственные достижения на этом поприще. Тем не менее, автор сам осознавал, что работа над словарём должна продолжаться и поэтому трудился над его совершенствованием до конца своих дней. </a:t>
            </a:r>
          </a:p>
          <a:p>
            <a:r>
              <a:rPr lang="ru-RU" sz="30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 </a:t>
            </a:r>
            <a:endParaRPr lang="ru-RU" sz="3000" dirty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9699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794</Words>
  <Application>Microsoft Office PowerPoint</Application>
  <PresentationFormat>Широкоэкранный</PresentationFormat>
  <Paragraphs>30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Mongolian Baiti</vt:lpstr>
      <vt:lpstr>Monotype Corsiva</vt:lpstr>
      <vt:lpstr>Тема Office</vt:lpstr>
      <vt:lpstr>Библиотека  ФГБОУ ВО ГАУ Северного Зауралья    «Собирал человек слова» (к 220 -летию со дня рождения Владимира Ивановича Даля)  Виртуальная выставка   </vt:lpstr>
      <vt:lpstr>Владимир Иванович Даль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  <vt:lpstr>Презентация PowerPoint</vt:lpstr>
      <vt:lpstr>            Даль В. И. Толковый словарь живого великорусского языка. в 4-х т.  в печатном издании можно взять в библиотеке  1 корпуса ГАУ СЗ     Виртуальную выставку  подготовила Кормильцева М.В.,  ведущий библиотекарь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Читатель</dc:creator>
  <cp:lastModifiedBy>Алла Федоровна Магницкая</cp:lastModifiedBy>
  <cp:revision>33</cp:revision>
  <dcterms:created xsi:type="dcterms:W3CDTF">2021-11-15T09:53:55Z</dcterms:created>
  <dcterms:modified xsi:type="dcterms:W3CDTF">2021-11-19T06:10:14Z</dcterms:modified>
</cp:coreProperties>
</file>